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4664"/>
    <a:srgbClr val="EE6391"/>
    <a:srgbClr val="636EF7"/>
    <a:srgbClr val="EE553B"/>
    <a:srgbClr val="F095FB"/>
    <a:srgbClr val="AB62F8"/>
    <a:srgbClr val="59C892"/>
    <a:srgbClr val="58D4F4"/>
    <a:srgbClr val="F4A058"/>
    <a:srgbClr val="B6E8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5"/>
  </p:normalViewPr>
  <p:slideViewPr>
    <p:cSldViewPr snapToGrid="0">
      <p:cViewPr>
        <p:scale>
          <a:sx n="44" d="100"/>
          <a:sy n="44" d="100"/>
        </p:scale>
        <p:origin x="736" y="-3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5B13E-27B9-6447-8DDF-7F7AA1237906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E9586E-1F5A-9343-81C6-AA038F36C51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89545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E9586E-1F5A-9343-81C6-AA038F36C512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47776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50443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00534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07727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1741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3906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32997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81974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77680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48348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53016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57748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A302B-3887-1741-A20A-10B169C505B4}" type="datetimeFigureOut">
              <a:rPr lang="pl-PL" smtClean="0"/>
              <a:t>20.05.2023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0292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58F965B-8C60-2F0F-6C37-8980313206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41781" y="358539"/>
            <a:ext cx="11529391" cy="9805727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CFF4513A-A216-0FC0-38D1-C5CB42F186DF}"/>
              </a:ext>
            </a:extLst>
          </p:cNvPr>
          <p:cNvSpPr txBox="1"/>
          <p:nvPr/>
        </p:nvSpPr>
        <p:spPr>
          <a:xfrm>
            <a:off x="1134604" y="652742"/>
            <a:ext cx="12453789" cy="3528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0" b="1" dirty="0">
                <a:solidFill>
                  <a:srgbClr val="347848"/>
                </a:solidFill>
              </a:rPr>
              <a:t>COVID-19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536E169-AE07-7DD2-8B59-F586FD112308}"/>
              </a:ext>
            </a:extLst>
          </p:cNvPr>
          <p:cNvSpPr txBox="1"/>
          <p:nvPr/>
        </p:nvSpPr>
        <p:spPr>
          <a:xfrm>
            <a:off x="1068345" y="3800865"/>
            <a:ext cx="1190736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0" b="1" dirty="0">
                <a:solidFill>
                  <a:srgbClr val="347848"/>
                </a:solidFill>
              </a:rPr>
              <a:t>in South Africa</a:t>
            </a:r>
          </a:p>
          <a:p>
            <a:pPr algn="ctr"/>
            <a:endParaRPr lang="en-US" b="1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39941DB6-5BFC-0203-E5FC-FD2F2986E6A0}"/>
              </a:ext>
            </a:extLst>
          </p:cNvPr>
          <p:cNvSpPr txBox="1"/>
          <p:nvPr/>
        </p:nvSpPr>
        <p:spPr>
          <a:xfrm>
            <a:off x="998876" y="5894362"/>
            <a:ext cx="115293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rgbClr val="347848"/>
                </a:solidFill>
              </a:rPr>
              <a:t>Zosia </a:t>
            </a:r>
            <a:r>
              <a:rPr lang="en-US" sz="8000" dirty="0" err="1">
                <a:solidFill>
                  <a:srgbClr val="347848"/>
                </a:solidFill>
              </a:rPr>
              <a:t>Kochańska</a:t>
            </a:r>
            <a:r>
              <a:rPr lang="en-US" sz="8000" baseline="30000" dirty="0">
                <a:solidFill>
                  <a:srgbClr val="347848"/>
                </a:solidFill>
              </a:rPr>
              <a:t>#</a:t>
            </a:r>
          </a:p>
          <a:p>
            <a:pPr algn="ctr"/>
            <a:r>
              <a:rPr lang="en-US" sz="8000" dirty="0">
                <a:solidFill>
                  <a:srgbClr val="347848"/>
                </a:solidFill>
              </a:rPr>
              <a:t>Julia </a:t>
            </a:r>
            <a:r>
              <a:rPr lang="en-US" sz="8000" dirty="0" err="1">
                <a:solidFill>
                  <a:srgbClr val="347848"/>
                </a:solidFill>
              </a:rPr>
              <a:t>Smolik</a:t>
            </a:r>
            <a:r>
              <a:rPr lang="en-US" sz="8000" baseline="30000" dirty="0">
                <a:solidFill>
                  <a:srgbClr val="347848"/>
                </a:solidFill>
              </a:rPr>
              <a:t>##</a:t>
            </a:r>
          </a:p>
        </p:txBody>
      </p:sp>
      <p:sp>
        <p:nvSpPr>
          <p:cNvPr id="12" name="Ramka 11">
            <a:extLst>
              <a:ext uri="{FF2B5EF4-FFF2-40B4-BE49-F238E27FC236}">
                <a16:creationId xmlns:a16="http://schemas.microsoft.com/office/drawing/2014/main" id="{C1BE4DB8-2DBC-E18C-24CC-C0C90627CBCB}"/>
              </a:ext>
            </a:extLst>
          </p:cNvPr>
          <p:cNvSpPr/>
          <p:nvPr/>
        </p:nvSpPr>
        <p:spPr>
          <a:xfrm>
            <a:off x="22088439" y="1330093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amka 13">
            <a:extLst>
              <a:ext uri="{FF2B5EF4-FFF2-40B4-BE49-F238E27FC236}">
                <a16:creationId xmlns:a16="http://schemas.microsoft.com/office/drawing/2014/main" id="{627C1B7F-18D3-EC36-49D1-93D9B266EDC0}"/>
              </a:ext>
            </a:extLst>
          </p:cNvPr>
          <p:cNvSpPr/>
          <p:nvPr/>
        </p:nvSpPr>
        <p:spPr>
          <a:xfrm>
            <a:off x="15982247" y="1337339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962D8119-6E48-89D6-E257-145EB8BDB1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67437" y="127627"/>
            <a:ext cx="1751650" cy="1751650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8BFBE1A5-C02A-CDD4-B69A-4653FD08C3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76587" y="344417"/>
            <a:ext cx="1751650" cy="1751650"/>
          </a:xfrm>
          <a:prstGeom prst="rect">
            <a:avLst/>
          </a:prstGeom>
        </p:spPr>
      </p:pic>
      <p:sp>
        <p:nvSpPr>
          <p:cNvPr id="15" name="pole tekstowe 14">
            <a:extLst>
              <a:ext uri="{FF2B5EF4-FFF2-40B4-BE49-F238E27FC236}">
                <a16:creationId xmlns:a16="http://schemas.microsoft.com/office/drawing/2014/main" id="{7EAF56BD-E514-7F6E-9F25-2B3416ABBC94}"/>
              </a:ext>
            </a:extLst>
          </p:cNvPr>
          <p:cNvSpPr txBox="1"/>
          <p:nvPr/>
        </p:nvSpPr>
        <p:spPr>
          <a:xfrm>
            <a:off x="17334354" y="2263465"/>
            <a:ext cx="24361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dirty="0"/>
              <a:t>CASES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58637FB6-B8B0-B3ED-7760-FF6F9C45BEC4}"/>
              </a:ext>
            </a:extLst>
          </p:cNvPr>
          <p:cNvSpPr txBox="1"/>
          <p:nvPr/>
        </p:nvSpPr>
        <p:spPr>
          <a:xfrm>
            <a:off x="23186694" y="2238176"/>
            <a:ext cx="29438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/>
              <a:t>PEOPLE</a:t>
            </a:r>
          </a:p>
        </p:txBody>
      </p:sp>
      <p:pic>
        <p:nvPicPr>
          <p:cNvPr id="36" name="Obraz 35" descr="Obraz zawierający mapa&#10;&#10;Opis wygenerowany automatycznie">
            <a:extLst>
              <a:ext uri="{FF2B5EF4-FFF2-40B4-BE49-F238E27FC236}">
                <a16:creationId xmlns:a16="http://schemas.microsoft.com/office/drawing/2014/main" id="{E9BD6903-BED8-DF10-64A0-59CAD6FA91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77967" y="11076580"/>
            <a:ext cx="10604071" cy="9362454"/>
          </a:xfrm>
          <a:prstGeom prst="rect">
            <a:avLst/>
          </a:prstGeom>
        </p:spPr>
      </p:pic>
      <p:sp>
        <p:nvSpPr>
          <p:cNvPr id="42" name="Ramka 41">
            <a:extLst>
              <a:ext uri="{FF2B5EF4-FFF2-40B4-BE49-F238E27FC236}">
                <a16:creationId xmlns:a16="http://schemas.microsoft.com/office/drawing/2014/main" id="{85D73923-403C-43DB-565F-0B9572B4A194}"/>
              </a:ext>
            </a:extLst>
          </p:cNvPr>
          <p:cNvSpPr/>
          <p:nvPr/>
        </p:nvSpPr>
        <p:spPr>
          <a:xfrm>
            <a:off x="15982247" y="7582446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amka 42">
            <a:extLst>
              <a:ext uri="{FF2B5EF4-FFF2-40B4-BE49-F238E27FC236}">
                <a16:creationId xmlns:a16="http://schemas.microsoft.com/office/drawing/2014/main" id="{46DB9BB3-B186-EF83-D44A-CE988879C139}"/>
              </a:ext>
            </a:extLst>
          </p:cNvPr>
          <p:cNvSpPr/>
          <p:nvPr/>
        </p:nvSpPr>
        <p:spPr>
          <a:xfrm>
            <a:off x="15982247" y="4459892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Ramka 43">
            <a:extLst>
              <a:ext uri="{FF2B5EF4-FFF2-40B4-BE49-F238E27FC236}">
                <a16:creationId xmlns:a16="http://schemas.microsoft.com/office/drawing/2014/main" id="{9A62DD13-7303-1567-2281-D636D45689F1}"/>
              </a:ext>
            </a:extLst>
          </p:cNvPr>
          <p:cNvSpPr/>
          <p:nvPr/>
        </p:nvSpPr>
        <p:spPr>
          <a:xfrm>
            <a:off x="22088438" y="4459892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Ramka 44">
            <a:extLst>
              <a:ext uri="{FF2B5EF4-FFF2-40B4-BE49-F238E27FC236}">
                <a16:creationId xmlns:a16="http://schemas.microsoft.com/office/drawing/2014/main" id="{E9ADC0B7-F188-525E-C94B-4A9D597FB8FD}"/>
              </a:ext>
            </a:extLst>
          </p:cNvPr>
          <p:cNvSpPr/>
          <p:nvPr/>
        </p:nvSpPr>
        <p:spPr>
          <a:xfrm>
            <a:off x="22088438" y="7587715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5" name="Łącznik prosty 54">
            <a:extLst>
              <a:ext uri="{FF2B5EF4-FFF2-40B4-BE49-F238E27FC236}">
                <a16:creationId xmlns:a16="http://schemas.microsoft.com/office/drawing/2014/main" id="{4142A209-DBB9-DF0E-0140-A0D8B91C7019}"/>
              </a:ext>
            </a:extLst>
          </p:cNvPr>
          <p:cNvCxnSpPr>
            <a:stCxn id="15" idx="2"/>
          </p:cNvCxnSpPr>
          <p:nvPr/>
        </p:nvCxnSpPr>
        <p:spPr>
          <a:xfrm>
            <a:off x="18552412" y="3433016"/>
            <a:ext cx="0" cy="102687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Łącznik prosty 55">
            <a:extLst>
              <a:ext uri="{FF2B5EF4-FFF2-40B4-BE49-F238E27FC236}">
                <a16:creationId xmlns:a16="http://schemas.microsoft.com/office/drawing/2014/main" id="{78123371-1478-BDA6-5DAA-51BB33E6ECC0}"/>
              </a:ext>
            </a:extLst>
          </p:cNvPr>
          <p:cNvCxnSpPr/>
          <p:nvPr/>
        </p:nvCxnSpPr>
        <p:spPr>
          <a:xfrm>
            <a:off x="24685747" y="3433016"/>
            <a:ext cx="0" cy="102687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Łącznik prosty 57">
            <a:extLst>
              <a:ext uri="{FF2B5EF4-FFF2-40B4-BE49-F238E27FC236}">
                <a16:creationId xmlns:a16="http://schemas.microsoft.com/office/drawing/2014/main" id="{382E7D98-EEBD-0E3C-1504-6E946A90B120}"/>
              </a:ext>
            </a:extLst>
          </p:cNvPr>
          <p:cNvCxnSpPr/>
          <p:nvPr/>
        </p:nvCxnSpPr>
        <p:spPr>
          <a:xfrm>
            <a:off x="18534427" y="6580858"/>
            <a:ext cx="0" cy="102687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Łącznik prosty 58">
            <a:extLst>
              <a:ext uri="{FF2B5EF4-FFF2-40B4-BE49-F238E27FC236}">
                <a16:creationId xmlns:a16="http://schemas.microsoft.com/office/drawing/2014/main" id="{61BDB959-74BC-C8DC-9D9B-C8359F5CA1E7}"/>
              </a:ext>
            </a:extLst>
          </p:cNvPr>
          <p:cNvCxnSpPr/>
          <p:nvPr/>
        </p:nvCxnSpPr>
        <p:spPr>
          <a:xfrm>
            <a:off x="24658603" y="6555570"/>
            <a:ext cx="0" cy="102687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Łącznik prosty 64">
            <a:extLst>
              <a:ext uri="{FF2B5EF4-FFF2-40B4-BE49-F238E27FC236}">
                <a16:creationId xmlns:a16="http://schemas.microsoft.com/office/drawing/2014/main" id="{6E16116C-16F6-1C4A-7E03-DF31EBC6B133}"/>
              </a:ext>
            </a:extLst>
          </p:cNvPr>
          <p:cNvCxnSpPr/>
          <p:nvPr/>
        </p:nvCxnSpPr>
        <p:spPr>
          <a:xfrm>
            <a:off x="93175" y="31998645"/>
            <a:ext cx="30182039" cy="0"/>
          </a:xfrm>
          <a:prstGeom prst="line">
            <a:avLst/>
          </a:prstGeom>
          <a:ln w="635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Łącznik prosty 65">
            <a:extLst>
              <a:ext uri="{FF2B5EF4-FFF2-40B4-BE49-F238E27FC236}">
                <a16:creationId xmlns:a16="http://schemas.microsoft.com/office/drawing/2014/main" id="{3BF204A1-9B0A-A9B7-C03A-39D5FFEB72EB}"/>
              </a:ext>
            </a:extLst>
          </p:cNvPr>
          <p:cNvCxnSpPr/>
          <p:nvPr/>
        </p:nvCxnSpPr>
        <p:spPr>
          <a:xfrm>
            <a:off x="0" y="22609479"/>
            <a:ext cx="30182039" cy="0"/>
          </a:xfrm>
          <a:prstGeom prst="line">
            <a:avLst/>
          </a:prstGeom>
          <a:ln w="635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Łącznik prosty 66">
            <a:extLst>
              <a:ext uri="{FF2B5EF4-FFF2-40B4-BE49-F238E27FC236}">
                <a16:creationId xmlns:a16="http://schemas.microsoft.com/office/drawing/2014/main" id="{C69C4970-42C6-D942-97F9-1B4FF1813DE3}"/>
              </a:ext>
            </a:extLst>
          </p:cNvPr>
          <p:cNvCxnSpPr/>
          <p:nvPr/>
        </p:nvCxnSpPr>
        <p:spPr>
          <a:xfrm>
            <a:off x="-1" y="10173788"/>
            <a:ext cx="30182039" cy="0"/>
          </a:xfrm>
          <a:prstGeom prst="line">
            <a:avLst/>
          </a:prstGeom>
          <a:ln w="635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pole tekstowe 67">
            <a:extLst>
              <a:ext uri="{FF2B5EF4-FFF2-40B4-BE49-F238E27FC236}">
                <a16:creationId xmlns:a16="http://schemas.microsoft.com/office/drawing/2014/main" id="{08840C67-E213-1764-9820-653E3C8F4C09}"/>
              </a:ext>
            </a:extLst>
          </p:cNvPr>
          <p:cNvSpPr txBox="1"/>
          <p:nvPr/>
        </p:nvSpPr>
        <p:spPr>
          <a:xfrm>
            <a:off x="16458500" y="4662915"/>
            <a:ext cx="41878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/>
              <a:t>4,072,533</a:t>
            </a:r>
          </a:p>
        </p:txBody>
      </p:sp>
      <p:sp>
        <p:nvSpPr>
          <p:cNvPr id="69" name="pole tekstowe 68">
            <a:extLst>
              <a:ext uri="{FF2B5EF4-FFF2-40B4-BE49-F238E27FC236}">
                <a16:creationId xmlns:a16="http://schemas.microsoft.com/office/drawing/2014/main" id="{C70021CE-CD91-CD67-301D-B5288A1D414B}"/>
              </a:ext>
            </a:extLst>
          </p:cNvPr>
          <p:cNvSpPr txBox="1"/>
          <p:nvPr/>
        </p:nvSpPr>
        <p:spPr>
          <a:xfrm>
            <a:off x="16746517" y="5656455"/>
            <a:ext cx="361178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/>
              <a:t>Total cases</a:t>
            </a:r>
            <a:r>
              <a:rPr lang="en-US" sz="5000" baseline="30000" dirty="0"/>
              <a:t>2</a:t>
            </a:r>
          </a:p>
        </p:txBody>
      </p:sp>
      <p:sp>
        <p:nvSpPr>
          <p:cNvPr id="70" name="pole tekstowe 69">
            <a:extLst>
              <a:ext uri="{FF2B5EF4-FFF2-40B4-BE49-F238E27FC236}">
                <a16:creationId xmlns:a16="http://schemas.microsoft.com/office/drawing/2014/main" id="{6E573D7E-FAFF-D94D-507D-8FAEB8813842}"/>
              </a:ext>
            </a:extLst>
          </p:cNvPr>
          <p:cNvSpPr txBox="1"/>
          <p:nvPr/>
        </p:nvSpPr>
        <p:spPr>
          <a:xfrm>
            <a:off x="22457845" y="4653525"/>
            <a:ext cx="44558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/>
              <a:t>61,467,693</a:t>
            </a:r>
          </a:p>
        </p:txBody>
      </p:sp>
      <p:sp>
        <p:nvSpPr>
          <p:cNvPr id="71" name="pole tekstowe 70">
            <a:extLst>
              <a:ext uri="{FF2B5EF4-FFF2-40B4-BE49-F238E27FC236}">
                <a16:creationId xmlns:a16="http://schemas.microsoft.com/office/drawing/2014/main" id="{694670F8-C410-6577-B15D-FF66B789E2BF}"/>
              </a:ext>
            </a:extLst>
          </p:cNvPr>
          <p:cNvSpPr txBox="1"/>
          <p:nvPr/>
        </p:nvSpPr>
        <p:spPr>
          <a:xfrm>
            <a:off x="22563325" y="5661008"/>
            <a:ext cx="435032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/>
              <a:t>Population size</a:t>
            </a:r>
            <a:r>
              <a:rPr lang="en-US" sz="5000" baseline="30000" dirty="0"/>
              <a:t>2</a:t>
            </a:r>
          </a:p>
        </p:txBody>
      </p:sp>
      <p:sp>
        <p:nvSpPr>
          <p:cNvPr id="72" name="pole tekstowe 71">
            <a:extLst>
              <a:ext uri="{FF2B5EF4-FFF2-40B4-BE49-F238E27FC236}">
                <a16:creationId xmlns:a16="http://schemas.microsoft.com/office/drawing/2014/main" id="{F8686D0F-BE18-B3DC-40A1-1F7469BDC2E6}"/>
              </a:ext>
            </a:extLst>
          </p:cNvPr>
          <p:cNvSpPr txBox="1"/>
          <p:nvPr/>
        </p:nvSpPr>
        <p:spPr>
          <a:xfrm>
            <a:off x="22430701" y="7701739"/>
            <a:ext cx="44558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/>
              <a:t>27.6</a:t>
            </a:r>
          </a:p>
        </p:txBody>
      </p:sp>
      <p:sp>
        <p:nvSpPr>
          <p:cNvPr id="73" name="pole tekstowe 72">
            <a:extLst>
              <a:ext uri="{FF2B5EF4-FFF2-40B4-BE49-F238E27FC236}">
                <a16:creationId xmlns:a16="http://schemas.microsoft.com/office/drawing/2014/main" id="{CC4E963F-D521-E187-461E-4A83486F07CD}"/>
              </a:ext>
            </a:extLst>
          </p:cNvPr>
          <p:cNvSpPr txBox="1"/>
          <p:nvPr/>
        </p:nvSpPr>
        <p:spPr>
          <a:xfrm>
            <a:off x="22510584" y="8630242"/>
            <a:ext cx="435032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/>
              <a:t>Median age</a:t>
            </a:r>
            <a:r>
              <a:rPr lang="en-US" sz="5000" baseline="30000" dirty="0"/>
              <a:t>2</a:t>
            </a:r>
          </a:p>
        </p:txBody>
      </p:sp>
      <p:sp>
        <p:nvSpPr>
          <p:cNvPr id="74" name="pole tekstowe 73">
            <a:extLst>
              <a:ext uri="{FF2B5EF4-FFF2-40B4-BE49-F238E27FC236}">
                <a16:creationId xmlns:a16="http://schemas.microsoft.com/office/drawing/2014/main" id="{7CD8CC18-12AA-116E-E8E1-D2F5AA6048EF}"/>
              </a:ext>
            </a:extLst>
          </p:cNvPr>
          <p:cNvSpPr txBox="1"/>
          <p:nvPr/>
        </p:nvSpPr>
        <p:spPr>
          <a:xfrm>
            <a:off x="16440515" y="7681840"/>
            <a:ext cx="41878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/>
              <a:t>67960.762</a:t>
            </a:r>
          </a:p>
        </p:txBody>
      </p:sp>
      <p:sp>
        <p:nvSpPr>
          <p:cNvPr id="75" name="pole tekstowe 74">
            <a:extLst>
              <a:ext uri="{FF2B5EF4-FFF2-40B4-BE49-F238E27FC236}">
                <a16:creationId xmlns:a16="http://schemas.microsoft.com/office/drawing/2014/main" id="{8AC1E7A6-7EBC-E629-3E85-2E95DBA6FAAD}"/>
              </a:ext>
            </a:extLst>
          </p:cNvPr>
          <p:cNvSpPr txBox="1"/>
          <p:nvPr/>
        </p:nvSpPr>
        <p:spPr>
          <a:xfrm>
            <a:off x="15586512" y="8746077"/>
            <a:ext cx="60189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Total cases per million</a:t>
            </a:r>
            <a:r>
              <a:rPr lang="en-US" sz="4000" baseline="30000" dirty="0"/>
              <a:t>1</a:t>
            </a:r>
          </a:p>
        </p:txBody>
      </p:sp>
      <p:sp>
        <p:nvSpPr>
          <p:cNvPr id="76" name="Ramka 75">
            <a:extLst>
              <a:ext uri="{FF2B5EF4-FFF2-40B4-BE49-F238E27FC236}">
                <a16:creationId xmlns:a16="http://schemas.microsoft.com/office/drawing/2014/main" id="{C8A77EBD-4650-F700-734B-CE04B05E4638}"/>
              </a:ext>
            </a:extLst>
          </p:cNvPr>
          <p:cNvSpPr/>
          <p:nvPr/>
        </p:nvSpPr>
        <p:spPr>
          <a:xfrm>
            <a:off x="16022472" y="21099889"/>
            <a:ext cx="3232800" cy="105120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2" name="Ramka 81">
            <a:extLst>
              <a:ext uri="{FF2B5EF4-FFF2-40B4-BE49-F238E27FC236}">
                <a16:creationId xmlns:a16="http://schemas.microsoft.com/office/drawing/2014/main" id="{BF22AF30-FED9-0342-9638-1C3FFA01732D}"/>
              </a:ext>
            </a:extLst>
          </p:cNvPr>
          <p:cNvSpPr/>
          <p:nvPr/>
        </p:nvSpPr>
        <p:spPr>
          <a:xfrm>
            <a:off x="16027032" y="11283174"/>
            <a:ext cx="3196539" cy="105538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83" name="Ramka 82">
            <a:extLst>
              <a:ext uri="{FF2B5EF4-FFF2-40B4-BE49-F238E27FC236}">
                <a16:creationId xmlns:a16="http://schemas.microsoft.com/office/drawing/2014/main" id="{C776DAB8-BF96-558E-8B18-9E1DC5F0AF1F}"/>
              </a:ext>
            </a:extLst>
          </p:cNvPr>
          <p:cNvSpPr/>
          <p:nvPr/>
        </p:nvSpPr>
        <p:spPr>
          <a:xfrm>
            <a:off x="16036863" y="13191065"/>
            <a:ext cx="3196538" cy="105538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84" name="Ramka 83">
            <a:extLst>
              <a:ext uri="{FF2B5EF4-FFF2-40B4-BE49-F238E27FC236}">
                <a16:creationId xmlns:a16="http://schemas.microsoft.com/office/drawing/2014/main" id="{F18B5794-8A6C-2C95-43C8-167DB6B0AC3E}"/>
              </a:ext>
            </a:extLst>
          </p:cNvPr>
          <p:cNvSpPr/>
          <p:nvPr/>
        </p:nvSpPr>
        <p:spPr>
          <a:xfrm>
            <a:off x="16060213" y="15141186"/>
            <a:ext cx="3180008" cy="105538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85" name="Ramka 84">
            <a:extLst>
              <a:ext uri="{FF2B5EF4-FFF2-40B4-BE49-F238E27FC236}">
                <a16:creationId xmlns:a16="http://schemas.microsoft.com/office/drawing/2014/main" id="{614EFA2C-256E-FFB7-C708-F9C2C272EEA9}"/>
              </a:ext>
            </a:extLst>
          </p:cNvPr>
          <p:cNvSpPr/>
          <p:nvPr/>
        </p:nvSpPr>
        <p:spPr>
          <a:xfrm>
            <a:off x="16027034" y="17159062"/>
            <a:ext cx="3180008" cy="105538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87" name="Prostokąt 86">
            <a:extLst>
              <a:ext uri="{FF2B5EF4-FFF2-40B4-BE49-F238E27FC236}">
                <a16:creationId xmlns:a16="http://schemas.microsoft.com/office/drawing/2014/main" id="{C6DC16C0-0951-786A-CC13-4105C30E8777}"/>
              </a:ext>
            </a:extLst>
          </p:cNvPr>
          <p:cNvSpPr/>
          <p:nvPr/>
        </p:nvSpPr>
        <p:spPr>
          <a:xfrm>
            <a:off x="16027032" y="20531714"/>
            <a:ext cx="3228240" cy="583200"/>
          </a:xfrm>
          <a:prstGeom prst="rect">
            <a:avLst/>
          </a:prstGeom>
          <a:solidFill>
            <a:srgbClr val="F4A058"/>
          </a:solidFill>
          <a:ln>
            <a:solidFill>
              <a:srgbClr val="F4A0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100"/>
          </a:p>
        </p:txBody>
      </p:sp>
      <p:sp>
        <p:nvSpPr>
          <p:cNvPr id="92" name="Prostokąt 91">
            <a:extLst>
              <a:ext uri="{FF2B5EF4-FFF2-40B4-BE49-F238E27FC236}">
                <a16:creationId xmlns:a16="http://schemas.microsoft.com/office/drawing/2014/main" id="{134E915B-F7B5-710B-951F-7EB05EDF81B7}"/>
              </a:ext>
            </a:extLst>
          </p:cNvPr>
          <p:cNvSpPr/>
          <p:nvPr/>
        </p:nvSpPr>
        <p:spPr>
          <a:xfrm>
            <a:off x="16036863" y="12716941"/>
            <a:ext cx="3196537" cy="527690"/>
          </a:xfrm>
          <a:prstGeom prst="rect">
            <a:avLst/>
          </a:prstGeom>
          <a:solidFill>
            <a:srgbClr val="F095FB"/>
          </a:solidFill>
          <a:ln>
            <a:solidFill>
              <a:srgbClr val="F09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93" name="Prostokąt 92">
            <a:extLst>
              <a:ext uri="{FF2B5EF4-FFF2-40B4-BE49-F238E27FC236}">
                <a16:creationId xmlns:a16="http://schemas.microsoft.com/office/drawing/2014/main" id="{B36ABCA9-6DCD-4F63-9E84-0C9286865C45}"/>
              </a:ext>
            </a:extLst>
          </p:cNvPr>
          <p:cNvSpPr/>
          <p:nvPr/>
        </p:nvSpPr>
        <p:spPr>
          <a:xfrm>
            <a:off x="16058735" y="14621892"/>
            <a:ext cx="3196537" cy="527690"/>
          </a:xfrm>
          <a:prstGeom prst="rect">
            <a:avLst/>
          </a:prstGeom>
          <a:solidFill>
            <a:srgbClr val="EE553B"/>
          </a:solidFill>
          <a:ln>
            <a:solidFill>
              <a:srgbClr val="EE55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94" name="Prostokąt 93">
            <a:extLst>
              <a:ext uri="{FF2B5EF4-FFF2-40B4-BE49-F238E27FC236}">
                <a16:creationId xmlns:a16="http://schemas.microsoft.com/office/drawing/2014/main" id="{9A339B31-B6C7-7D43-2AB9-8FAA4E411896}"/>
              </a:ext>
            </a:extLst>
          </p:cNvPr>
          <p:cNvSpPr/>
          <p:nvPr/>
        </p:nvSpPr>
        <p:spPr>
          <a:xfrm>
            <a:off x="16027033" y="16670177"/>
            <a:ext cx="3196536" cy="527690"/>
          </a:xfrm>
          <a:prstGeom prst="rect">
            <a:avLst/>
          </a:prstGeom>
          <a:solidFill>
            <a:srgbClr val="636EF7"/>
          </a:solidFill>
          <a:ln>
            <a:solidFill>
              <a:srgbClr val="636E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96" name="pole tekstowe 95">
            <a:extLst>
              <a:ext uri="{FF2B5EF4-FFF2-40B4-BE49-F238E27FC236}">
                <a16:creationId xmlns:a16="http://schemas.microsoft.com/office/drawing/2014/main" id="{07CEBD1C-C374-5F3D-329E-AEF88B0649EA}"/>
              </a:ext>
            </a:extLst>
          </p:cNvPr>
          <p:cNvSpPr txBox="1"/>
          <p:nvPr/>
        </p:nvSpPr>
        <p:spPr>
          <a:xfrm>
            <a:off x="16350491" y="20540247"/>
            <a:ext cx="2674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LIMPOPO</a:t>
            </a:r>
          </a:p>
        </p:txBody>
      </p:sp>
      <p:sp>
        <p:nvSpPr>
          <p:cNvPr id="101" name="pole tekstowe 100">
            <a:extLst>
              <a:ext uri="{FF2B5EF4-FFF2-40B4-BE49-F238E27FC236}">
                <a16:creationId xmlns:a16="http://schemas.microsoft.com/office/drawing/2014/main" id="{BDE64F63-ECF1-E89D-CCCF-D887837B5051}"/>
              </a:ext>
            </a:extLst>
          </p:cNvPr>
          <p:cNvSpPr txBox="1"/>
          <p:nvPr/>
        </p:nvSpPr>
        <p:spPr>
          <a:xfrm>
            <a:off x="16058735" y="12688568"/>
            <a:ext cx="3196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WESTERN CAPE</a:t>
            </a:r>
          </a:p>
        </p:txBody>
      </p:sp>
      <p:sp>
        <p:nvSpPr>
          <p:cNvPr id="102" name="pole tekstowe 101">
            <a:extLst>
              <a:ext uri="{FF2B5EF4-FFF2-40B4-BE49-F238E27FC236}">
                <a16:creationId xmlns:a16="http://schemas.microsoft.com/office/drawing/2014/main" id="{67AC4D2E-C06B-B902-AFFA-08794E341CE0}"/>
              </a:ext>
            </a:extLst>
          </p:cNvPr>
          <p:cNvSpPr txBox="1"/>
          <p:nvPr/>
        </p:nvSpPr>
        <p:spPr>
          <a:xfrm>
            <a:off x="16424820" y="14610995"/>
            <a:ext cx="24206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FREE STATE</a:t>
            </a:r>
          </a:p>
        </p:txBody>
      </p:sp>
      <p:sp>
        <p:nvSpPr>
          <p:cNvPr id="103" name="pole tekstowe 102">
            <a:extLst>
              <a:ext uri="{FF2B5EF4-FFF2-40B4-BE49-F238E27FC236}">
                <a16:creationId xmlns:a16="http://schemas.microsoft.com/office/drawing/2014/main" id="{1B8BC565-7132-5086-177D-8D35CAB738A2}"/>
              </a:ext>
            </a:extLst>
          </p:cNvPr>
          <p:cNvSpPr txBox="1"/>
          <p:nvPr/>
        </p:nvSpPr>
        <p:spPr>
          <a:xfrm>
            <a:off x="15890433" y="16641634"/>
            <a:ext cx="33648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EASTERN CAPE</a:t>
            </a:r>
          </a:p>
        </p:txBody>
      </p:sp>
      <p:sp>
        <p:nvSpPr>
          <p:cNvPr id="106" name="Ramka 105">
            <a:extLst>
              <a:ext uri="{FF2B5EF4-FFF2-40B4-BE49-F238E27FC236}">
                <a16:creationId xmlns:a16="http://schemas.microsoft.com/office/drawing/2014/main" id="{CEDD297A-D4D5-0363-A94C-DA156D3AF79D}"/>
              </a:ext>
            </a:extLst>
          </p:cNvPr>
          <p:cNvSpPr/>
          <p:nvPr/>
        </p:nvSpPr>
        <p:spPr>
          <a:xfrm>
            <a:off x="16036861" y="19036361"/>
            <a:ext cx="3196539" cy="105538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86" name="Prostokąt 85">
            <a:extLst>
              <a:ext uri="{FF2B5EF4-FFF2-40B4-BE49-F238E27FC236}">
                <a16:creationId xmlns:a16="http://schemas.microsoft.com/office/drawing/2014/main" id="{1BC38E17-683B-C9BB-F5F0-7FAD084EA140}"/>
              </a:ext>
            </a:extLst>
          </p:cNvPr>
          <p:cNvSpPr/>
          <p:nvPr/>
        </p:nvSpPr>
        <p:spPr>
          <a:xfrm>
            <a:off x="16027032" y="18575879"/>
            <a:ext cx="3213189" cy="527690"/>
          </a:xfrm>
          <a:prstGeom prst="rect">
            <a:avLst/>
          </a:prstGeom>
          <a:solidFill>
            <a:srgbClr val="B6E880"/>
          </a:solidFill>
          <a:ln>
            <a:solidFill>
              <a:srgbClr val="B6E8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95" name="pole tekstowe 94">
            <a:extLst>
              <a:ext uri="{FF2B5EF4-FFF2-40B4-BE49-F238E27FC236}">
                <a16:creationId xmlns:a16="http://schemas.microsoft.com/office/drawing/2014/main" id="{A309B516-FC9A-3FF0-B9F1-32BC67F08707}"/>
              </a:ext>
            </a:extLst>
          </p:cNvPr>
          <p:cNvSpPr txBox="1"/>
          <p:nvPr/>
        </p:nvSpPr>
        <p:spPr>
          <a:xfrm>
            <a:off x="15976445" y="18586674"/>
            <a:ext cx="334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NORTH WEST</a:t>
            </a:r>
          </a:p>
        </p:txBody>
      </p:sp>
      <p:pic>
        <p:nvPicPr>
          <p:cNvPr id="143" name="Obraz 142">
            <a:extLst>
              <a:ext uri="{FF2B5EF4-FFF2-40B4-BE49-F238E27FC236}">
                <a16:creationId xmlns:a16="http://schemas.microsoft.com/office/drawing/2014/main" id="{191975CD-FB6B-4414-C165-695E03622A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88716" y="19240651"/>
            <a:ext cx="766695" cy="766695"/>
          </a:xfrm>
          <a:prstGeom prst="rect">
            <a:avLst/>
          </a:prstGeom>
        </p:spPr>
      </p:pic>
      <p:pic>
        <p:nvPicPr>
          <p:cNvPr id="144" name="Obraz 143">
            <a:extLst>
              <a:ext uri="{FF2B5EF4-FFF2-40B4-BE49-F238E27FC236}">
                <a16:creationId xmlns:a16="http://schemas.microsoft.com/office/drawing/2014/main" id="{461A7C68-C56F-2988-6DB8-FE599D6AE9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68158" y="11448039"/>
            <a:ext cx="766695" cy="766695"/>
          </a:xfrm>
          <a:prstGeom prst="rect">
            <a:avLst/>
          </a:prstGeom>
        </p:spPr>
      </p:pic>
      <p:pic>
        <p:nvPicPr>
          <p:cNvPr id="145" name="Obraz 144">
            <a:extLst>
              <a:ext uri="{FF2B5EF4-FFF2-40B4-BE49-F238E27FC236}">
                <a16:creationId xmlns:a16="http://schemas.microsoft.com/office/drawing/2014/main" id="{2590E2A9-06A4-C39E-8EFB-8FB2DBA301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88717" y="13343789"/>
            <a:ext cx="766695" cy="766695"/>
          </a:xfrm>
          <a:prstGeom prst="rect">
            <a:avLst/>
          </a:prstGeom>
        </p:spPr>
      </p:pic>
      <p:pic>
        <p:nvPicPr>
          <p:cNvPr id="146" name="Obraz 145">
            <a:extLst>
              <a:ext uri="{FF2B5EF4-FFF2-40B4-BE49-F238E27FC236}">
                <a16:creationId xmlns:a16="http://schemas.microsoft.com/office/drawing/2014/main" id="{E0A8B866-C957-AC5A-611F-9020C8EE39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88717" y="15317446"/>
            <a:ext cx="766695" cy="766695"/>
          </a:xfrm>
          <a:prstGeom prst="rect">
            <a:avLst/>
          </a:prstGeom>
        </p:spPr>
      </p:pic>
      <p:pic>
        <p:nvPicPr>
          <p:cNvPr id="147" name="Obraz 146">
            <a:extLst>
              <a:ext uri="{FF2B5EF4-FFF2-40B4-BE49-F238E27FC236}">
                <a16:creationId xmlns:a16="http://schemas.microsoft.com/office/drawing/2014/main" id="{302AB1D5-406B-2FE4-53DF-BC6BE35E01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88717" y="17339252"/>
            <a:ext cx="766695" cy="766695"/>
          </a:xfrm>
          <a:prstGeom prst="rect">
            <a:avLst/>
          </a:prstGeom>
        </p:spPr>
      </p:pic>
      <p:sp>
        <p:nvSpPr>
          <p:cNvPr id="148" name="pole tekstowe 147">
            <a:extLst>
              <a:ext uri="{FF2B5EF4-FFF2-40B4-BE49-F238E27FC236}">
                <a16:creationId xmlns:a16="http://schemas.microsoft.com/office/drawing/2014/main" id="{36055C55-E542-72FC-989E-7053436A29E5}"/>
              </a:ext>
            </a:extLst>
          </p:cNvPr>
          <p:cNvSpPr txBox="1"/>
          <p:nvPr/>
        </p:nvSpPr>
        <p:spPr>
          <a:xfrm>
            <a:off x="16949709" y="17400192"/>
            <a:ext cx="204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364,100</a:t>
            </a:r>
          </a:p>
        </p:txBody>
      </p:sp>
      <p:sp>
        <p:nvSpPr>
          <p:cNvPr id="149" name="pole tekstowe 148">
            <a:extLst>
              <a:ext uri="{FF2B5EF4-FFF2-40B4-BE49-F238E27FC236}">
                <a16:creationId xmlns:a16="http://schemas.microsoft.com/office/drawing/2014/main" id="{5A18C905-E3FD-0BA8-7184-D4753CB915BF}"/>
              </a:ext>
            </a:extLst>
          </p:cNvPr>
          <p:cNvSpPr txBox="1"/>
          <p:nvPr/>
        </p:nvSpPr>
        <p:spPr>
          <a:xfrm>
            <a:off x="16920362" y="15374174"/>
            <a:ext cx="204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216,038</a:t>
            </a:r>
            <a:endParaRPr lang="en-US" sz="4400" dirty="0"/>
          </a:p>
        </p:txBody>
      </p:sp>
      <p:sp>
        <p:nvSpPr>
          <p:cNvPr id="150" name="pole tekstowe 149">
            <a:extLst>
              <a:ext uri="{FF2B5EF4-FFF2-40B4-BE49-F238E27FC236}">
                <a16:creationId xmlns:a16="http://schemas.microsoft.com/office/drawing/2014/main" id="{C0E86CEA-DE14-1A0C-F123-B72D643EF3B8}"/>
              </a:ext>
            </a:extLst>
          </p:cNvPr>
          <p:cNvSpPr txBox="1"/>
          <p:nvPr/>
        </p:nvSpPr>
        <p:spPr>
          <a:xfrm>
            <a:off x="16969251" y="13436181"/>
            <a:ext cx="204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701,877</a:t>
            </a:r>
          </a:p>
        </p:txBody>
      </p:sp>
      <p:sp>
        <p:nvSpPr>
          <p:cNvPr id="151" name="pole tekstowe 150">
            <a:extLst>
              <a:ext uri="{FF2B5EF4-FFF2-40B4-BE49-F238E27FC236}">
                <a16:creationId xmlns:a16="http://schemas.microsoft.com/office/drawing/2014/main" id="{3CECB076-ACA0-4B43-64EF-CE629D26377B}"/>
              </a:ext>
            </a:extLst>
          </p:cNvPr>
          <p:cNvSpPr txBox="1"/>
          <p:nvPr/>
        </p:nvSpPr>
        <p:spPr>
          <a:xfrm>
            <a:off x="16934853" y="11537534"/>
            <a:ext cx="204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115,290</a:t>
            </a:r>
            <a:endParaRPr lang="en-US" sz="4000" dirty="0"/>
          </a:p>
        </p:txBody>
      </p:sp>
      <p:sp>
        <p:nvSpPr>
          <p:cNvPr id="153" name="pole tekstowe 152">
            <a:extLst>
              <a:ext uri="{FF2B5EF4-FFF2-40B4-BE49-F238E27FC236}">
                <a16:creationId xmlns:a16="http://schemas.microsoft.com/office/drawing/2014/main" id="{098A2EE0-9EF1-445B-39FD-C19F859CC73C}"/>
              </a:ext>
            </a:extLst>
          </p:cNvPr>
          <p:cNvSpPr txBox="1"/>
          <p:nvPr/>
        </p:nvSpPr>
        <p:spPr>
          <a:xfrm>
            <a:off x="16949708" y="19317452"/>
            <a:ext cx="204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201,987</a:t>
            </a:r>
          </a:p>
        </p:txBody>
      </p:sp>
      <p:sp>
        <p:nvSpPr>
          <p:cNvPr id="154" name="pole tekstowe 153">
            <a:extLst>
              <a:ext uri="{FF2B5EF4-FFF2-40B4-BE49-F238E27FC236}">
                <a16:creationId xmlns:a16="http://schemas.microsoft.com/office/drawing/2014/main" id="{F3641762-49F7-4414-FB1E-BCAE582F534D}"/>
              </a:ext>
            </a:extLst>
          </p:cNvPr>
          <p:cNvSpPr txBox="1"/>
          <p:nvPr/>
        </p:nvSpPr>
        <p:spPr>
          <a:xfrm>
            <a:off x="16643118" y="21299917"/>
            <a:ext cx="2516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159,645</a:t>
            </a:r>
          </a:p>
        </p:txBody>
      </p:sp>
      <p:sp>
        <p:nvSpPr>
          <p:cNvPr id="155" name="pole tekstowe 154">
            <a:extLst>
              <a:ext uri="{FF2B5EF4-FFF2-40B4-BE49-F238E27FC236}">
                <a16:creationId xmlns:a16="http://schemas.microsoft.com/office/drawing/2014/main" id="{6FE61B36-A995-88B0-24CB-DDA7846F9AC1}"/>
              </a:ext>
            </a:extLst>
          </p:cNvPr>
          <p:cNvSpPr txBox="1"/>
          <p:nvPr/>
        </p:nvSpPr>
        <p:spPr>
          <a:xfrm>
            <a:off x="20378640" y="21300770"/>
            <a:ext cx="2516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202,162</a:t>
            </a:r>
          </a:p>
        </p:txBody>
      </p:sp>
      <p:sp>
        <p:nvSpPr>
          <p:cNvPr id="156" name="pole tekstowe 155">
            <a:extLst>
              <a:ext uri="{FF2B5EF4-FFF2-40B4-BE49-F238E27FC236}">
                <a16:creationId xmlns:a16="http://schemas.microsoft.com/office/drawing/2014/main" id="{0D69FBC7-A974-1469-D656-945B3E0B8FE9}"/>
              </a:ext>
            </a:extLst>
          </p:cNvPr>
          <p:cNvSpPr txBox="1"/>
          <p:nvPr/>
        </p:nvSpPr>
        <p:spPr>
          <a:xfrm>
            <a:off x="24010192" y="21294129"/>
            <a:ext cx="2516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1,324,948</a:t>
            </a:r>
          </a:p>
        </p:txBody>
      </p:sp>
      <p:sp>
        <p:nvSpPr>
          <p:cNvPr id="157" name="pole tekstowe 156">
            <a:extLst>
              <a:ext uri="{FF2B5EF4-FFF2-40B4-BE49-F238E27FC236}">
                <a16:creationId xmlns:a16="http://schemas.microsoft.com/office/drawing/2014/main" id="{7B18D3E9-1CF2-109D-080B-C858C39CE4F6}"/>
              </a:ext>
            </a:extLst>
          </p:cNvPr>
          <p:cNvSpPr txBox="1"/>
          <p:nvPr/>
        </p:nvSpPr>
        <p:spPr>
          <a:xfrm>
            <a:off x="27577143" y="21300770"/>
            <a:ext cx="2516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716,934</a:t>
            </a:r>
          </a:p>
        </p:txBody>
      </p:sp>
      <p:sp>
        <p:nvSpPr>
          <p:cNvPr id="158" name="pole tekstowe 157">
            <a:extLst>
              <a:ext uri="{FF2B5EF4-FFF2-40B4-BE49-F238E27FC236}">
                <a16:creationId xmlns:a16="http://schemas.microsoft.com/office/drawing/2014/main" id="{A9907A42-647D-0433-939E-C56EC92047B9}"/>
              </a:ext>
            </a:extLst>
          </p:cNvPr>
          <p:cNvSpPr txBox="1"/>
          <p:nvPr/>
        </p:nvSpPr>
        <p:spPr>
          <a:xfrm>
            <a:off x="26533470" y="19103569"/>
            <a:ext cx="3580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* data as of: 07/25/22</a:t>
            </a:r>
          </a:p>
        </p:txBody>
      </p:sp>
      <p:sp>
        <p:nvSpPr>
          <p:cNvPr id="160" name="pole tekstowe 159">
            <a:extLst>
              <a:ext uri="{FF2B5EF4-FFF2-40B4-BE49-F238E27FC236}">
                <a16:creationId xmlns:a16="http://schemas.microsoft.com/office/drawing/2014/main" id="{82A5FCBD-57F9-11D2-9DD0-4AE2B5CE981A}"/>
              </a:ext>
            </a:extLst>
          </p:cNvPr>
          <p:cNvSpPr txBox="1"/>
          <p:nvPr/>
        </p:nvSpPr>
        <p:spPr>
          <a:xfrm>
            <a:off x="26911909" y="7366897"/>
            <a:ext cx="36095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aseline="30000" dirty="0"/>
              <a:t>1</a:t>
            </a:r>
            <a:r>
              <a:rPr lang="en-US" sz="4000" dirty="0"/>
              <a:t> data as of: 03/29/22</a:t>
            </a:r>
          </a:p>
          <a:p>
            <a:pPr algn="ctr"/>
            <a:r>
              <a:rPr lang="en-US" sz="4000" baseline="30000" dirty="0"/>
              <a:t>2</a:t>
            </a:r>
            <a:r>
              <a:rPr lang="en-US" sz="4000" dirty="0"/>
              <a:t> data as of: 04/21/23</a:t>
            </a:r>
          </a:p>
        </p:txBody>
      </p:sp>
      <p:pic>
        <p:nvPicPr>
          <p:cNvPr id="3" name="Obraz 2" descr="Obraz zawierający wykres&#10;&#10;Opis wygenerowany automatycznie">
            <a:extLst>
              <a:ext uri="{FF2B5EF4-FFF2-40B4-BE49-F238E27FC236}">
                <a16:creationId xmlns:a16="http://schemas.microsoft.com/office/drawing/2014/main" id="{51887B2A-B4C8-271A-BF15-C6A39D9FCD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239" y="10770087"/>
            <a:ext cx="15740333" cy="11243094"/>
          </a:xfrm>
          <a:prstGeom prst="rect">
            <a:avLst/>
          </a:prstGeom>
        </p:spPr>
      </p:pic>
      <p:pic>
        <p:nvPicPr>
          <p:cNvPr id="10" name="Obraz 9" descr="Obraz zawierający wykres&#10;&#10;Opis wygenerowany automatycznie">
            <a:extLst>
              <a:ext uri="{FF2B5EF4-FFF2-40B4-BE49-F238E27FC236}">
                <a16:creationId xmlns:a16="http://schemas.microsoft.com/office/drawing/2014/main" id="{5CE50605-7FE9-2E2D-9F9B-B917FD4A8B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287" y="32155571"/>
            <a:ext cx="14940363" cy="10671687"/>
          </a:xfrm>
          <a:prstGeom prst="rect">
            <a:avLst/>
          </a:prstGeom>
        </p:spPr>
      </p:pic>
      <p:pic>
        <p:nvPicPr>
          <p:cNvPr id="22" name="Obraz 21" descr="Obraz zawierający wykres&#10;&#10;Opis wygenerowany automatycznie">
            <a:extLst>
              <a:ext uri="{FF2B5EF4-FFF2-40B4-BE49-F238E27FC236}">
                <a16:creationId xmlns:a16="http://schemas.microsoft.com/office/drawing/2014/main" id="{56E7D2A7-38E8-B27D-D43B-BECAF1CDC2B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174" y="22652758"/>
            <a:ext cx="14616740" cy="9231624"/>
          </a:xfrm>
          <a:prstGeom prst="rect">
            <a:avLst/>
          </a:prstGeom>
        </p:spPr>
      </p:pic>
      <p:sp>
        <p:nvSpPr>
          <p:cNvPr id="91" name="Prostokąt 90">
            <a:extLst>
              <a:ext uri="{FF2B5EF4-FFF2-40B4-BE49-F238E27FC236}">
                <a16:creationId xmlns:a16="http://schemas.microsoft.com/office/drawing/2014/main" id="{DBD9A03D-2D27-94D5-2A1D-085F09A48F25}"/>
              </a:ext>
            </a:extLst>
          </p:cNvPr>
          <p:cNvSpPr/>
          <p:nvPr/>
        </p:nvSpPr>
        <p:spPr>
          <a:xfrm>
            <a:off x="16027032" y="10756822"/>
            <a:ext cx="3196537" cy="527690"/>
          </a:xfrm>
          <a:prstGeom prst="rect">
            <a:avLst/>
          </a:prstGeom>
          <a:solidFill>
            <a:srgbClr val="EE6391"/>
          </a:solidFill>
          <a:ln>
            <a:solidFill>
              <a:srgbClr val="EE63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100" name="pole tekstowe 99">
            <a:extLst>
              <a:ext uri="{FF2B5EF4-FFF2-40B4-BE49-F238E27FC236}">
                <a16:creationId xmlns:a16="http://schemas.microsoft.com/office/drawing/2014/main" id="{2469806A-6240-5ECF-EE4A-530CC5C74D71}"/>
              </a:ext>
            </a:extLst>
          </p:cNvPr>
          <p:cNvSpPr txBox="1"/>
          <p:nvPr/>
        </p:nvSpPr>
        <p:spPr>
          <a:xfrm>
            <a:off x="15583689" y="10761436"/>
            <a:ext cx="40666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NORTHERN CAPE</a:t>
            </a:r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AE1A93F1-7DD2-804D-C29B-73C1FA3C27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01984" y="21239575"/>
            <a:ext cx="766695" cy="766695"/>
          </a:xfrm>
          <a:prstGeom prst="rect">
            <a:avLst/>
          </a:prstGeom>
        </p:spPr>
      </p:pic>
      <p:sp>
        <p:nvSpPr>
          <p:cNvPr id="20" name="Ramka 19">
            <a:extLst>
              <a:ext uri="{FF2B5EF4-FFF2-40B4-BE49-F238E27FC236}">
                <a16:creationId xmlns:a16="http://schemas.microsoft.com/office/drawing/2014/main" id="{C7BD973F-F62B-6ACD-9AE3-A6F3E5B463D1}"/>
              </a:ext>
            </a:extLst>
          </p:cNvPr>
          <p:cNvSpPr/>
          <p:nvPr/>
        </p:nvSpPr>
        <p:spPr>
          <a:xfrm>
            <a:off x="19724476" y="21092778"/>
            <a:ext cx="3232800" cy="105120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pic>
        <p:nvPicPr>
          <p:cNvPr id="25" name="Obraz 24">
            <a:extLst>
              <a:ext uri="{FF2B5EF4-FFF2-40B4-BE49-F238E27FC236}">
                <a16:creationId xmlns:a16="http://schemas.microsoft.com/office/drawing/2014/main" id="{40D103C0-17A0-43A1-4936-3194BBD7B4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803988" y="21232464"/>
            <a:ext cx="766695" cy="766695"/>
          </a:xfrm>
          <a:prstGeom prst="rect">
            <a:avLst/>
          </a:prstGeom>
        </p:spPr>
      </p:pic>
      <p:sp>
        <p:nvSpPr>
          <p:cNvPr id="26" name="Ramka 25">
            <a:extLst>
              <a:ext uri="{FF2B5EF4-FFF2-40B4-BE49-F238E27FC236}">
                <a16:creationId xmlns:a16="http://schemas.microsoft.com/office/drawing/2014/main" id="{7A8BA400-9D39-EF8E-83A2-105139C5B5C0}"/>
              </a:ext>
            </a:extLst>
          </p:cNvPr>
          <p:cNvSpPr/>
          <p:nvPr/>
        </p:nvSpPr>
        <p:spPr>
          <a:xfrm>
            <a:off x="23328794" y="21097558"/>
            <a:ext cx="3232800" cy="105120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pic>
        <p:nvPicPr>
          <p:cNvPr id="30" name="Obraz 29">
            <a:extLst>
              <a:ext uri="{FF2B5EF4-FFF2-40B4-BE49-F238E27FC236}">
                <a16:creationId xmlns:a16="http://schemas.microsoft.com/office/drawing/2014/main" id="{0278C785-CF90-B97D-DDB5-30377FCAAA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408306" y="21237244"/>
            <a:ext cx="766695" cy="766695"/>
          </a:xfrm>
          <a:prstGeom prst="rect">
            <a:avLst/>
          </a:prstGeom>
        </p:spPr>
      </p:pic>
      <p:sp>
        <p:nvSpPr>
          <p:cNvPr id="31" name="Ramka 30">
            <a:extLst>
              <a:ext uri="{FF2B5EF4-FFF2-40B4-BE49-F238E27FC236}">
                <a16:creationId xmlns:a16="http://schemas.microsoft.com/office/drawing/2014/main" id="{6A858B26-6F0D-2883-67ED-86005C1C0E7E}"/>
              </a:ext>
            </a:extLst>
          </p:cNvPr>
          <p:cNvSpPr/>
          <p:nvPr/>
        </p:nvSpPr>
        <p:spPr>
          <a:xfrm>
            <a:off x="26925772" y="21096427"/>
            <a:ext cx="3232800" cy="105120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pic>
        <p:nvPicPr>
          <p:cNvPr id="35" name="Obraz 34">
            <a:extLst>
              <a:ext uri="{FF2B5EF4-FFF2-40B4-BE49-F238E27FC236}">
                <a16:creationId xmlns:a16="http://schemas.microsoft.com/office/drawing/2014/main" id="{7E49076E-609B-B943-FB9D-05509ABA49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05284" y="21236113"/>
            <a:ext cx="766695" cy="766695"/>
          </a:xfrm>
          <a:prstGeom prst="rect">
            <a:avLst/>
          </a:prstGeom>
        </p:spPr>
      </p:pic>
      <p:sp>
        <p:nvSpPr>
          <p:cNvPr id="90" name="Prostokąt 89">
            <a:extLst>
              <a:ext uri="{FF2B5EF4-FFF2-40B4-BE49-F238E27FC236}">
                <a16:creationId xmlns:a16="http://schemas.microsoft.com/office/drawing/2014/main" id="{72390132-926D-6488-5008-E3FA9547E84D}"/>
              </a:ext>
            </a:extLst>
          </p:cNvPr>
          <p:cNvSpPr/>
          <p:nvPr/>
        </p:nvSpPr>
        <p:spPr>
          <a:xfrm>
            <a:off x="26929372" y="20534633"/>
            <a:ext cx="3229200" cy="586800"/>
          </a:xfrm>
          <a:prstGeom prst="rect">
            <a:avLst/>
          </a:prstGeom>
          <a:solidFill>
            <a:srgbClr val="AB62F8"/>
          </a:solidFill>
          <a:ln>
            <a:solidFill>
              <a:srgbClr val="AB62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100"/>
          </a:p>
        </p:txBody>
      </p:sp>
      <p:sp>
        <p:nvSpPr>
          <p:cNvPr id="89" name="Prostokąt 88">
            <a:extLst>
              <a:ext uri="{FF2B5EF4-FFF2-40B4-BE49-F238E27FC236}">
                <a16:creationId xmlns:a16="http://schemas.microsoft.com/office/drawing/2014/main" id="{57A41625-A97D-313B-E227-A3A821F10933}"/>
              </a:ext>
            </a:extLst>
          </p:cNvPr>
          <p:cNvSpPr/>
          <p:nvPr/>
        </p:nvSpPr>
        <p:spPr>
          <a:xfrm>
            <a:off x="23328488" y="20536181"/>
            <a:ext cx="3229200" cy="586800"/>
          </a:xfrm>
          <a:prstGeom prst="rect">
            <a:avLst/>
          </a:prstGeom>
          <a:solidFill>
            <a:srgbClr val="59C892"/>
          </a:solidFill>
          <a:ln>
            <a:solidFill>
              <a:srgbClr val="59C8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100"/>
          </a:p>
        </p:txBody>
      </p:sp>
      <p:sp>
        <p:nvSpPr>
          <p:cNvPr id="88" name="Prostokąt 87">
            <a:extLst>
              <a:ext uri="{FF2B5EF4-FFF2-40B4-BE49-F238E27FC236}">
                <a16:creationId xmlns:a16="http://schemas.microsoft.com/office/drawing/2014/main" id="{9BDC8993-13D7-CCD1-1AAB-3256965EAD12}"/>
              </a:ext>
            </a:extLst>
          </p:cNvPr>
          <p:cNvSpPr/>
          <p:nvPr/>
        </p:nvSpPr>
        <p:spPr>
          <a:xfrm>
            <a:off x="19728382" y="20542321"/>
            <a:ext cx="3229200" cy="586800"/>
          </a:xfrm>
          <a:prstGeom prst="rect">
            <a:avLst/>
          </a:prstGeom>
          <a:solidFill>
            <a:srgbClr val="58D4F4"/>
          </a:solidFill>
          <a:ln>
            <a:solidFill>
              <a:srgbClr val="58D4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100"/>
          </a:p>
        </p:txBody>
      </p:sp>
      <p:sp>
        <p:nvSpPr>
          <p:cNvPr id="37" name="pole tekstowe 36">
            <a:extLst>
              <a:ext uri="{FF2B5EF4-FFF2-40B4-BE49-F238E27FC236}">
                <a16:creationId xmlns:a16="http://schemas.microsoft.com/office/drawing/2014/main" id="{1DFD5968-24DE-56B6-8304-DAB2DDB0B70F}"/>
              </a:ext>
            </a:extLst>
          </p:cNvPr>
          <p:cNvSpPr txBox="1"/>
          <p:nvPr/>
        </p:nvSpPr>
        <p:spPr>
          <a:xfrm>
            <a:off x="19952550" y="10600701"/>
            <a:ext cx="74141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rgbClr val="314664"/>
                </a:solidFill>
              </a:rPr>
              <a:t>COVID-19 cases in the provinces</a:t>
            </a:r>
          </a:p>
        </p:txBody>
      </p:sp>
      <p:sp>
        <p:nvSpPr>
          <p:cNvPr id="98" name="pole tekstowe 97">
            <a:extLst>
              <a:ext uri="{FF2B5EF4-FFF2-40B4-BE49-F238E27FC236}">
                <a16:creationId xmlns:a16="http://schemas.microsoft.com/office/drawing/2014/main" id="{2F09F7E0-02A7-FB6D-5D30-243BFEA6F0E9}"/>
              </a:ext>
            </a:extLst>
          </p:cNvPr>
          <p:cNvSpPr txBox="1"/>
          <p:nvPr/>
        </p:nvSpPr>
        <p:spPr>
          <a:xfrm>
            <a:off x="23672520" y="20544346"/>
            <a:ext cx="2674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GAUTENG</a:t>
            </a:r>
          </a:p>
        </p:txBody>
      </p:sp>
      <p:sp>
        <p:nvSpPr>
          <p:cNvPr id="99" name="pole tekstowe 98">
            <a:extLst>
              <a:ext uri="{FF2B5EF4-FFF2-40B4-BE49-F238E27FC236}">
                <a16:creationId xmlns:a16="http://schemas.microsoft.com/office/drawing/2014/main" id="{C00D3F7F-771F-9915-E4F3-1BC8B626376A}"/>
              </a:ext>
            </a:extLst>
          </p:cNvPr>
          <p:cNvSpPr txBox="1"/>
          <p:nvPr/>
        </p:nvSpPr>
        <p:spPr>
          <a:xfrm>
            <a:off x="26731110" y="20585258"/>
            <a:ext cx="37352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KWAZULU-NATAL</a:t>
            </a:r>
          </a:p>
        </p:txBody>
      </p:sp>
      <p:sp>
        <p:nvSpPr>
          <p:cNvPr id="97" name="pole tekstowe 96">
            <a:extLst>
              <a:ext uri="{FF2B5EF4-FFF2-40B4-BE49-F238E27FC236}">
                <a16:creationId xmlns:a16="http://schemas.microsoft.com/office/drawing/2014/main" id="{C1B61222-7F60-8ACE-6B67-A64ED9A02419}"/>
              </a:ext>
            </a:extLst>
          </p:cNvPr>
          <p:cNvSpPr txBox="1"/>
          <p:nvPr/>
        </p:nvSpPr>
        <p:spPr>
          <a:xfrm>
            <a:off x="19814112" y="20580980"/>
            <a:ext cx="3088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MPUMALANGA</a:t>
            </a:r>
          </a:p>
        </p:txBody>
      </p:sp>
      <p:sp>
        <p:nvSpPr>
          <p:cNvPr id="50" name="pole tekstowe 49">
            <a:extLst>
              <a:ext uri="{FF2B5EF4-FFF2-40B4-BE49-F238E27FC236}">
                <a16:creationId xmlns:a16="http://schemas.microsoft.com/office/drawing/2014/main" id="{A7BFF291-665C-A879-D070-1641049BBB95}"/>
              </a:ext>
            </a:extLst>
          </p:cNvPr>
          <p:cNvSpPr txBox="1"/>
          <p:nvPr/>
        </p:nvSpPr>
        <p:spPr>
          <a:xfrm>
            <a:off x="2839765" y="8425531"/>
            <a:ext cx="73531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347848"/>
                </a:solidFill>
              </a:rPr>
              <a:t># zk406116@students.mimuw.edu.pl</a:t>
            </a:r>
            <a:br>
              <a:rPr lang="en-US" sz="3000" dirty="0">
                <a:solidFill>
                  <a:srgbClr val="347848"/>
                </a:solidFill>
              </a:rPr>
            </a:br>
            <a:r>
              <a:rPr lang="en-US" sz="3000" dirty="0">
                <a:solidFill>
                  <a:srgbClr val="347848"/>
                </a:solidFill>
              </a:rPr>
              <a:t>## js406162@students.mimuw.edu.pl</a:t>
            </a:r>
          </a:p>
          <a:p>
            <a:endParaRPr lang="pl-PL" sz="3000" dirty="0"/>
          </a:p>
        </p:txBody>
      </p:sp>
      <p:pic>
        <p:nvPicPr>
          <p:cNvPr id="54" name="Obraz 53" descr="Obraz zawierający wykres&#10;&#10;Opis wygenerowany automatycznie">
            <a:extLst>
              <a:ext uri="{FF2B5EF4-FFF2-40B4-BE49-F238E27FC236}">
                <a16:creationId xmlns:a16="http://schemas.microsoft.com/office/drawing/2014/main" id="{92A9108A-39D2-B66E-2C60-609D415265B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273401" y="32155570"/>
            <a:ext cx="14940363" cy="10671687"/>
          </a:xfrm>
          <a:prstGeom prst="rect">
            <a:avLst/>
          </a:prstGeom>
        </p:spPr>
      </p:pic>
      <p:pic>
        <p:nvPicPr>
          <p:cNvPr id="4" name="Obraz 3" descr="Obraz zawierający tekst, Wykres, linia, diagram&#10;&#10;Opis wygenerowany automatycznie">
            <a:extLst>
              <a:ext uri="{FF2B5EF4-FFF2-40B4-BE49-F238E27FC236}">
                <a16:creationId xmlns:a16="http://schemas.microsoft.com/office/drawing/2014/main" id="{8F020D04-BC32-6D91-F439-9036B8DB5F5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774755" y="22644657"/>
            <a:ext cx="15383817" cy="923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454846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215</TotalTime>
  <Words>94</Words>
  <Application>Microsoft Macintosh PowerPoint</Application>
  <PresentationFormat>Niestandardowy</PresentationFormat>
  <Paragraphs>38</Paragraphs>
  <Slides>1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Motyw pakietu Office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Julia Smolik</dc:creator>
  <cp:lastModifiedBy>Julia Smolik</cp:lastModifiedBy>
  <cp:revision>45</cp:revision>
  <dcterms:created xsi:type="dcterms:W3CDTF">2023-04-21T07:57:08Z</dcterms:created>
  <dcterms:modified xsi:type="dcterms:W3CDTF">2023-05-20T07:21:49Z</dcterms:modified>
</cp:coreProperties>
</file>

<file path=docProps/thumbnail.jpeg>
</file>